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10/17/2022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doi.org/10.1080/17538963.2013.764677" TargetMode="External"/><Relationship Id="rId3" Type="http://schemas.openxmlformats.org/officeDocument/2006/relationships/hyperlink" Target="https://www.ncbi.nlm.nih.gov/pmc/articles/PMC3066828/" TargetMode="External"/><Relationship Id="rId7" Type="http://schemas.openxmlformats.org/officeDocument/2006/relationships/hyperlink" Target="https://www.ncbi.nlm.nih.gov/pmc/articles/PMC5508938/" TargetMode="External"/><Relationship Id="rId2" Type="http://schemas.openxmlformats.org/officeDocument/2006/relationships/hyperlink" Target="https://doi.org/10.1183/09031936.00189309" TargetMode="External"/><Relationship Id="rId1" Type="http://schemas.openxmlformats.org/officeDocument/2006/relationships/slideLayout" Target="../slideLayouts/slideLayout2.xml"/><Relationship Id="rId6" Type="http://schemas.openxmlformats.org/officeDocument/2006/relationships/hyperlink" Target="https://doi.org/10.3389/fnagi.2014.00134" TargetMode="External"/><Relationship Id="rId5" Type="http://schemas.openxmlformats.org/officeDocument/2006/relationships/hyperlink" Target="https://doi.org/10.3945/ajcn.111.016501" TargetMode="External"/><Relationship Id="rId4" Type="http://schemas.openxmlformats.org/officeDocument/2006/relationships/hyperlink" Target="https://doi.org/10.1159/000480525"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E9511-D579-CC0A-7643-9D155386568D}"/>
              </a:ext>
            </a:extLst>
          </p:cNvPr>
          <p:cNvSpPr>
            <a:spLocks noGrp="1"/>
          </p:cNvSpPr>
          <p:nvPr>
            <p:ph type="ctrTitle"/>
          </p:nvPr>
        </p:nvSpPr>
        <p:spPr/>
        <p:txBody>
          <a:bodyPr/>
          <a:lstStyle/>
          <a:p>
            <a:r>
              <a:rPr lang="en-GB" dirty="0">
                <a:latin typeface="Berlin Sans FB Demi" panose="020E0802020502020306" pitchFamily="34" charset="0"/>
              </a:rPr>
              <a:t>How to Live to be 100</a:t>
            </a:r>
          </a:p>
        </p:txBody>
      </p:sp>
      <p:sp>
        <p:nvSpPr>
          <p:cNvPr id="3" name="Subtitle 2">
            <a:extLst>
              <a:ext uri="{FF2B5EF4-FFF2-40B4-BE49-F238E27FC236}">
                <a16:creationId xmlns:a16="http://schemas.microsoft.com/office/drawing/2014/main" id="{02A22887-3C56-DC23-28B9-94CCC6671F3A}"/>
              </a:ext>
            </a:extLst>
          </p:cNvPr>
          <p:cNvSpPr>
            <a:spLocks noGrp="1"/>
          </p:cNvSpPr>
          <p:nvPr>
            <p:ph type="subTitle" idx="1"/>
          </p:nvPr>
        </p:nvSpPr>
        <p:spPr/>
        <p:txBody>
          <a:bodyPr>
            <a:normAutofit/>
          </a:bodyPr>
          <a:lstStyle/>
          <a:p>
            <a:r>
              <a:rPr lang="en-GB" sz="2800" b="1" i="1" dirty="0">
                <a:solidFill>
                  <a:schemeClr val="tx1"/>
                </a:solidFill>
                <a:latin typeface="Berlin Sans FB Demi" panose="020E0802020502020306" pitchFamily="34" charset="0"/>
              </a:rPr>
              <a:t>An Instruction Guide</a:t>
            </a:r>
          </a:p>
        </p:txBody>
      </p:sp>
    </p:spTree>
    <p:extLst>
      <p:ext uri="{BB962C8B-B14F-4D97-AF65-F5344CB8AC3E}">
        <p14:creationId xmlns:p14="http://schemas.microsoft.com/office/powerpoint/2010/main" val="42614274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FDC7F-903B-8596-08CB-05520D2F1EC7}"/>
              </a:ext>
            </a:extLst>
          </p:cNvPr>
          <p:cNvSpPr>
            <a:spLocks noGrp="1"/>
          </p:cNvSpPr>
          <p:nvPr>
            <p:ph type="title"/>
          </p:nvPr>
        </p:nvSpPr>
        <p:spPr>
          <a:xfrm>
            <a:off x="677334" y="107576"/>
            <a:ext cx="10174442" cy="551330"/>
          </a:xfrm>
        </p:spPr>
        <p:txBody>
          <a:bodyPr>
            <a:normAutofit fontScale="90000"/>
          </a:bodyPr>
          <a:lstStyle/>
          <a:p>
            <a:pPr algn="ctr"/>
            <a:r>
              <a:rPr lang="en-GB" dirty="0"/>
              <a:t>References </a:t>
            </a:r>
          </a:p>
        </p:txBody>
      </p:sp>
      <p:sp>
        <p:nvSpPr>
          <p:cNvPr id="3" name="Content Placeholder 2">
            <a:extLst>
              <a:ext uri="{FF2B5EF4-FFF2-40B4-BE49-F238E27FC236}">
                <a16:creationId xmlns:a16="http://schemas.microsoft.com/office/drawing/2014/main" id="{461C1D0D-6CFC-EB0D-8A1F-521F5A2D05E7}"/>
              </a:ext>
            </a:extLst>
          </p:cNvPr>
          <p:cNvSpPr>
            <a:spLocks noGrp="1"/>
          </p:cNvSpPr>
          <p:nvPr>
            <p:ph idx="1"/>
          </p:nvPr>
        </p:nvSpPr>
        <p:spPr>
          <a:xfrm>
            <a:off x="107576" y="564776"/>
            <a:ext cx="11940989" cy="6172200"/>
          </a:xfrm>
        </p:spPr>
        <p:txBody>
          <a:bodyPr>
            <a:normAutofit lnSpcReduction="10000"/>
          </a:bodyPr>
          <a:lstStyle/>
          <a:p>
            <a:pPr marL="0" indent="0">
              <a:buNone/>
            </a:pPr>
            <a:r>
              <a:rPr lang="en-GB" dirty="0" err="1"/>
              <a:t>Balbi</a:t>
            </a:r>
            <a:r>
              <a:rPr lang="en-GB" dirty="0"/>
              <a:t>, B., </a:t>
            </a:r>
            <a:r>
              <a:rPr lang="en-GB" dirty="0" err="1"/>
              <a:t>Cottin</a:t>
            </a:r>
            <a:r>
              <a:rPr lang="en-GB" dirty="0"/>
              <a:t>, V., Singh, S., De </a:t>
            </a:r>
            <a:r>
              <a:rPr lang="en-GB" dirty="0" err="1"/>
              <a:t>Wever</a:t>
            </a:r>
            <a:r>
              <a:rPr lang="en-GB" dirty="0"/>
              <a:t>, W., </a:t>
            </a:r>
            <a:r>
              <a:rPr lang="en-GB" dirty="0" err="1"/>
              <a:t>Herth</a:t>
            </a:r>
            <a:r>
              <a:rPr lang="en-GB" dirty="0"/>
              <a:t>, F. J. F., &amp; Cordeiro, C. R. (2010). Smoking-related Lung Diseases: A Clinical Perspective. European Respiratory Journal, 35(2), 231-233. </a:t>
            </a:r>
            <a:r>
              <a:rPr lang="en-GB" dirty="0">
                <a:hlinkClick r:id="rId2"/>
              </a:rPr>
              <a:t>Https://Doi.Org/10.1183/09031936.00189309</a:t>
            </a:r>
            <a:r>
              <a:rPr lang="en-GB" dirty="0"/>
              <a:t> </a:t>
            </a:r>
          </a:p>
          <a:p>
            <a:pPr marL="0" indent="0">
              <a:buNone/>
            </a:pPr>
            <a:r>
              <a:rPr lang="en-GB" dirty="0"/>
              <a:t>Barnes, A. S. (2011). The Epidemic Of Obesity And Diabetes: Trends And Treatments. Texas Heart Institute Journal, 38(2), 142. </a:t>
            </a:r>
            <a:r>
              <a:rPr lang="en-GB" dirty="0">
                <a:hlinkClick r:id="rId3"/>
              </a:rPr>
              <a:t>Https://Www.Ncbi.Nlm.Nih.Gov/Pmc/Articles/PMC3066828/</a:t>
            </a:r>
            <a:endParaRPr lang="en-GB" dirty="0"/>
          </a:p>
          <a:p>
            <a:pPr marL="0" indent="-457200">
              <a:buNone/>
            </a:pPr>
            <a:r>
              <a:rPr lang="en-GB" dirty="0"/>
              <a:t>Leitner, D. R., </a:t>
            </a:r>
            <a:r>
              <a:rPr lang="en-GB" dirty="0" err="1"/>
              <a:t>Frühbeck</a:t>
            </a:r>
            <a:r>
              <a:rPr lang="en-GB" dirty="0"/>
              <a:t>, G., </a:t>
            </a:r>
            <a:r>
              <a:rPr lang="en-GB" dirty="0" err="1"/>
              <a:t>Yumuk</a:t>
            </a:r>
            <a:r>
              <a:rPr lang="en-GB" dirty="0"/>
              <a:t>, V., Schindler, K., </a:t>
            </a:r>
            <a:r>
              <a:rPr lang="en-GB" dirty="0" err="1"/>
              <a:t>Micic</a:t>
            </a:r>
            <a:r>
              <a:rPr lang="en-GB" dirty="0"/>
              <a:t>, D., Woodward, E., &amp; </a:t>
            </a:r>
            <a:r>
              <a:rPr lang="en-GB" dirty="0" err="1"/>
              <a:t>Toplak</a:t>
            </a:r>
            <a:r>
              <a:rPr lang="en-GB" dirty="0"/>
              <a:t>, H. (2017). Obesity And Type 2 Diabetes: Two Diseases With A Need For Combined Treatment Strategies-</a:t>
            </a:r>
            <a:r>
              <a:rPr lang="en-GB" dirty="0" err="1"/>
              <a:t>easo</a:t>
            </a:r>
            <a:r>
              <a:rPr lang="en-GB" dirty="0"/>
              <a:t> Can Lead The Way. Obesity Facts, 10(5), 483-492. </a:t>
            </a:r>
            <a:r>
              <a:rPr lang="en-GB" dirty="0">
                <a:hlinkClick r:id="rId4"/>
              </a:rPr>
              <a:t>Https://Doi.Org/10.1159/000480525</a:t>
            </a:r>
            <a:r>
              <a:rPr lang="en-GB" dirty="0"/>
              <a:t> </a:t>
            </a:r>
          </a:p>
          <a:p>
            <a:pPr marL="0" indent="0">
              <a:buNone/>
            </a:pPr>
            <a:r>
              <a:rPr lang="en-GB" dirty="0"/>
              <a:t>Maillot, M., Issa, C., Vieux, F., </a:t>
            </a:r>
            <a:r>
              <a:rPr lang="en-GB" dirty="0" err="1"/>
              <a:t>Lairon</a:t>
            </a:r>
            <a:r>
              <a:rPr lang="en-GB" dirty="0"/>
              <a:t>, D., &amp; </a:t>
            </a:r>
            <a:r>
              <a:rPr lang="en-GB" dirty="0" err="1"/>
              <a:t>Darmon</a:t>
            </a:r>
            <a:r>
              <a:rPr lang="en-GB" dirty="0"/>
              <a:t>, N. (2011). The Shortest Way To Reach Nutritional Goals Is To Adopt Mediterranean Food Choices: Evidence From Computer-generated Personalized Diets. The American Journal Of Clinical Nutrition , 94 (4), 1127-1137. </a:t>
            </a:r>
            <a:r>
              <a:rPr lang="en-GB" dirty="0">
                <a:hlinkClick r:id="rId5"/>
              </a:rPr>
              <a:t>Https://Doi.Org/10.3945/Ajcn.111.016501</a:t>
            </a:r>
            <a:r>
              <a:rPr lang="en-GB" dirty="0"/>
              <a:t> </a:t>
            </a:r>
          </a:p>
          <a:p>
            <a:pPr marL="0" indent="0">
              <a:buNone/>
            </a:pPr>
            <a:r>
              <a:rPr lang="en-GB" dirty="0" err="1"/>
              <a:t>Mazzotti</a:t>
            </a:r>
            <a:r>
              <a:rPr lang="en-GB" dirty="0"/>
              <a:t>, D. R., </a:t>
            </a:r>
            <a:r>
              <a:rPr lang="en-GB" dirty="0" err="1"/>
              <a:t>Guindalini</a:t>
            </a:r>
            <a:r>
              <a:rPr lang="en-GB" dirty="0"/>
              <a:t>, C., </a:t>
            </a:r>
            <a:r>
              <a:rPr lang="en-GB" dirty="0" err="1"/>
              <a:t>Moraes</a:t>
            </a:r>
            <a:r>
              <a:rPr lang="en-GB" dirty="0"/>
              <a:t>, W. A., Andersen, M. L., </a:t>
            </a:r>
            <a:r>
              <a:rPr lang="en-GB" dirty="0" err="1"/>
              <a:t>Cendoroglo</a:t>
            </a:r>
            <a:r>
              <a:rPr lang="en-GB" dirty="0"/>
              <a:t>, M. S., Ramos, L. R., &amp; </a:t>
            </a:r>
            <a:r>
              <a:rPr lang="en-GB" dirty="0" err="1"/>
              <a:t>Tufik</a:t>
            </a:r>
            <a:r>
              <a:rPr lang="en-GB" dirty="0"/>
              <a:t>, S. (2014). Human Longevity Is Associated With Regular Sleep Patterns, Maintenance Of Slow Wave Sleep, And </a:t>
            </a:r>
            <a:r>
              <a:rPr lang="en-GB" dirty="0" err="1"/>
              <a:t>Favorable</a:t>
            </a:r>
            <a:r>
              <a:rPr lang="en-GB" dirty="0"/>
              <a:t> Lipid Profile. Frontiers In Aging Neuroscience, 6, 134. </a:t>
            </a:r>
            <a:r>
              <a:rPr lang="en-GB" dirty="0">
                <a:hlinkClick r:id="rId6"/>
              </a:rPr>
              <a:t>Https://Doi.Org/10.3389/Fnagi.2014.00134</a:t>
            </a:r>
            <a:r>
              <a:rPr lang="en-GB" dirty="0"/>
              <a:t> </a:t>
            </a:r>
          </a:p>
          <a:p>
            <a:pPr marL="0" indent="0">
              <a:buNone/>
            </a:pPr>
            <a:r>
              <a:rPr lang="en-GB" dirty="0" err="1"/>
              <a:t>Stoewen</a:t>
            </a:r>
            <a:r>
              <a:rPr lang="en-GB" dirty="0"/>
              <a:t> D. L. (2017). Dimensions Of Wellness: Change Your Habits, Change Your Life. The Canadian Veterinary Journal = La Revue </a:t>
            </a:r>
            <a:r>
              <a:rPr lang="en-GB" dirty="0" err="1"/>
              <a:t>Veterinaire</a:t>
            </a:r>
            <a:r>
              <a:rPr lang="en-GB" dirty="0"/>
              <a:t> Canadienne, 58(8), 861–862.</a:t>
            </a:r>
            <a:r>
              <a:rPr lang="en-GB" dirty="0">
                <a:solidFill>
                  <a:srgbClr val="212121"/>
                </a:solidFill>
                <a:latin typeface="Roboto" panose="02000000000000000000" pitchFamily="2" charset="0"/>
              </a:rPr>
              <a:t> </a:t>
            </a:r>
            <a:r>
              <a:rPr lang="en-GB" dirty="0">
                <a:solidFill>
                  <a:srgbClr val="212121"/>
                </a:solidFill>
                <a:latin typeface="Roboto" panose="02000000000000000000" pitchFamily="2" charset="0"/>
                <a:hlinkClick r:id="rId7"/>
              </a:rPr>
              <a:t>Https://Www.Ncbi.Nlm.Nih.Gov/Pmc/Articles/PMC5508938/</a:t>
            </a:r>
            <a:r>
              <a:rPr lang="en-GB" dirty="0">
                <a:solidFill>
                  <a:srgbClr val="212121"/>
                </a:solidFill>
                <a:latin typeface="Roboto" panose="02000000000000000000" pitchFamily="2" charset="0"/>
              </a:rPr>
              <a:t> </a:t>
            </a:r>
            <a:endParaRPr lang="en-GB" dirty="0"/>
          </a:p>
          <a:p>
            <a:pPr marL="0" indent="0">
              <a:buNone/>
            </a:pPr>
            <a:r>
              <a:rPr lang="en-GB" dirty="0"/>
              <a:t>Zeng, Y. (2012). Toward Deeper Research And Better Policy For Healthy Aging–using The Unique Data Of Chinese Longitudinal Healthy Longevity Survey. China Economic Journal, 5(2-3), 131-149. </a:t>
            </a:r>
            <a:r>
              <a:rPr lang="en-GB" dirty="0">
                <a:hlinkClick r:id="rId8"/>
              </a:rPr>
              <a:t>Https://Doi.Org/10.1080/17538963.2013.764677</a:t>
            </a:r>
            <a:r>
              <a:rPr lang="en-GB" dirty="0"/>
              <a:t> </a:t>
            </a:r>
          </a:p>
        </p:txBody>
      </p:sp>
    </p:spTree>
    <p:extLst>
      <p:ext uri="{BB962C8B-B14F-4D97-AF65-F5344CB8AC3E}">
        <p14:creationId xmlns:p14="http://schemas.microsoft.com/office/powerpoint/2010/main" val="1776410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04171-807E-2D1D-4780-D5876348B188}"/>
              </a:ext>
            </a:extLst>
          </p:cNvPr>
          <p:cNvSpPr>
            <a:spLocks noGrp="1"/>
          </p:cNvSpPr>
          <p:nvPr>
            <p:ph type="title"/>
          </p:nvPr>
        </p:nvSpPr>
        <p:spPr>
          <a:xfrm>
            <a:off x="677334" y="609600"/>
            <a:ext cx="8596668" cy="896471"/>
          </a:xfrm>
        </p:spPr>
        <p:txBody>
          <a:bodyPr/>
          <a:lstStyle/>
          <a:p>
            <a:r>
              <a:rPr lang="en-GB" dirty="0">
                <a:latin typeface="Berlin Sans FB Demi" panose="020E0802020502020306" pitchFamily="34" charset="0"/>
              </a:rPr>
              <a:t>Overview</a:t>
            </a:r>
          </a:p>
        </p:txBody>
      </p:sp>
      <p:sp>
        <p:nvSpPr>
          <p:cNvPr id="3" name="Content Placeholder 2">
            <a:extLst>
              <a:ext uri="{FF2B5EF4-FFF2-40B4-BE49-F238E27FC236}">
                <a16:creationId xmlns:a16="http://schemas.microsoft.com/office/drawing/2014/main" id="{82CC276B-FE00-A7F6-890E-6947439CCA5E}"/>
              </a:ext>
            </a:extLst>
          </p:cNvPr>
          <p:cNvSpPr>
            <a:spLocks noGrp="1"/>
          </p:cNvSpPr>
          <p:nvPr>
            <p:ph idx="1"/>
          </p:nvPr>
        </p:nvSpPr>
        <p:spPr>
          <a:xfrm>
            <a:off x="677334" y="1398494"/>
            <a:ext cx="8596668" cy="5217459"/>
          </a:xfrm>
        </p:spPr>
        <p:txBody>
          <a:bodyPr numCol="2">
            <a:normAutofit fontScale="92500" lnSpcReduction="20000"/>
          </a:bodyPr>
          <a:lstStyle/>
          <a:p>
            <a:pPr>
              <a:lnSpc>
                <a:spcPct val="200000"/>
              </a:lnSpc>
            </a:pPr>
            <a:r>
              <a:rPr lang="en-GB" dirty="0"/>
              <a:t>Nutrition- set nutrition goals and ensure the quantity consumed is as recommended</a:t>
            </a:r>
          </a:p>
          <a:p>
            <a:pPr>
              <a:lnSpc>
                <a:spcPct val="200000"/>
              </a:lnSpc>
            </a:pPr>
            <a:r>
              <a:rPr lang="en-GB" dirty="0"/>
              <a:t>Physical activity- engage in physical activities for healthy living.</a:t>
            </a:r>
          </a:p>
          <a:p>
            <a:pPr>
              <a:lnSpc>
                <a:spcPct val="200000"/>
              </a:lnSpc>
            </a:pPr>
            <a:r>
              <a:rPr lang="en-GB" dirty="0"/>
              <a:t>Fitness can accompany consideration of the dimensions, and goals formulated as guidelines.</a:t>
            </a:r>
          </a:p>
          <a:p>
            <a:pPr>
              <a:lnSpc>
                <a:spcPct val="200000"/>
              </a:lnSpc>
            </a:pPr>
            <a:r>
              <a:rPr lang="en-GB" dirty="0"/>
              <a:t>Dimensions of Wellness- Living to 100 takes more than just healthy eating. It takes various dimensions like your emotional, physical, occupational, spiritual, intellectual, social, financial, and environmental wellbeing. </a:t>
            </a:r>
          </a:p>
          <a:p>
            <a:pPr>
              <a:lnSpc>
                <a:spcPct val="200000"/>
              </a:lnSpc>
            </a:pPr>
            <a:r>
              <a:rPr lang="en-GB" dirty="0"/>
              <a:t>You should strive to ensure you take care each of the dimensions because neglecting any of them will lead to adverse impacts to one’s health and well-being, which will reduce the intended lifespan. </a:t>
            </a:r>
          </a:p>
        </p:txBody>
      </p:sp>
    </p:spTree>
    <p:extLst>
      <p:ext uri="{BB962C8B-B14F-4D97-AF65-F5344CB8AC3E}">
        <p14:creationId xmlns:p14="http://schemas.microsoft.com/office/powerpoint/2010/main" val="3342002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20C2D-06F0-5D3A-295C-88076D524C99}"/>
              </a:ext>
            </a:extLst>
          </p:cNvPr>
          <p:cNvSpPr>
            <a:spLocks noGrp="1"/>
          </p:cNvSpPr>
          <p:nvPr>
            <p:ph type="title"/>
          </p:nvPr>
        </p:nvSpPr>
        <p:spPr>
          <a:xfrm>
            <a:off x="677334" y="609600"/>
            <a:ext cx="8596668" cy="627529"/>
          </a:xfrm>
        </p:spPr>
        <p:txBody>
          <a:bodyPr>
            <a:normAutofit fontScale="90000"/>
          </a:bodyPr>
          <a:lstStyle/>
          <a:p>
            <a:r>
              <a:rPr lang="en-GB" dirty="0">
                <a:latin typeface="Berlin Sans FB Demi" panose="020E0802020502020306" pitchFamily="34" charset="0"/>
              </a:rPr>
              <a:t>Taking Care of Individual Wellness</a:t>
            </a:r>
          </a:p>
        </p:txBody>
      </p:sp>
      <p:sp>
        <p:nvSpPr>
          <p:cNvPr id="3" name="Content Placeholder 2">
            <a:extLst>
              <a:ext uri="{FF2B5EF4-FFF2-40B4-BE49-F238E27FC236}">
                <a16:creationId xmlns:a16="http://schemas.microsoft.com/office/drawing/2014/main" id="{5AD26A1C-3BC6-9C0D-1D23-BC5799566905}"/>
              </a:ext>
            </a:extLst>
          </p:cNvPr>
          <p:cNvSpPr>
            <a:spLocks noGrp="1"/>
          </p:cNvSpPr>
          <p:nvPr>
            <p:ph idx="1"/>
          </p:nvPr>
        </p:nvSpPr>
        <p:spPr>
          <a:xfrm>
            <a:off x="416859" y="1425388"/>
            <a:ext cx="10744200" cy="5204011"/>
          </a:xfrm>
        </p:spPr>
        <p:txBody>
          <a:bodyPr numCol="2">
            <a:normAutofit fontScale="92500" lnSpcReduction="20000"/>
          </a:bodyPr>
          <a:lstStyle/>
          <a:p>
            <a:pPr>
              <a:lnSpc>
                <a:spcPct val="150000"/>
              </a:lnSpc>
            </a:pPr>
            <a:r>
              <a:rPr lang="en-GB" dirty="0"/>
              <a:t>Wellness should be an integration of  your </a:t>
            </a:r>
            <a:r>
              <a:rPr lang="en-GB" i="1" dirty="0"/>
              <a:t>emotional</a:t>
            </a:r>
            <a:r>
              <a:rPr lang="en-GB" dirty="0"/>
              <a:t>, physical, occupational, </a:t>
            </a:r>
            <a:r>
              <a:rPr lang="en-GB" i="1" dirty="0"/>
              <a:t>spiritual</a:t>
            </a:r>
            <a:r>
              <a:rPr lang="en-GB" dirty="0"/>
              <a:t>, </a:t>
            </a:r>
            <a:r>
              <a:rPr lang="en-GB" i="1" dirty="0"/>
              <a:t>intellectual</a:t>
            </a:r>
            <a:r>
              <a:rPr lang="en-GB" dirty="0"/>
              <a:t>, </a:t>
            </a:r>
            <a:r>
              <a:rPr lang="en-GB" i="1" dirty="0"/>
              <a:t>social</a:t>
            </a:r>
            <a:r>
              <a:rPr lang="en-GB" dirty="0"/>
              <a:t>, </a:t>
            </a:r>
            <a:r>
              <a:rPr lang="en-GB" i="1" dirty="0"/>
              <a:t>financial</a:t>
            </a:r>
            <a:r>
              <a:rPr lang="en-GB" dirty="0"/>
              <a:t>, and </a:t>
            </a:r>
            <a:r>
              <a:rPr lang="en-GB" i="1" dirty="0"/>
              <a:t>environmental</a:t>
            </a:r>
            <a:r>
              <a:rPr lang="en-GB" dirty="0"/>
              <a:t> wellbeing. </a:t>
            </a:r>
          </a:p>
          <a:p>
            <a:pPr marL="0" indent="0">
              <a:lnSpc>
                <a:spcPct val="150000"/>
              </a:lnSpc>
              <a:buNone/>
            </a:pPr>
            <a:r>
              <a:rPr lang="en-GB" b="1" dirty="0">
                <a:solidFill>
                  <a:schemeClr val="accent3"/>
                </a:solidFill>
              </a:rPr>
              <a:t>Dimensions</a:t>
            </a:r>
          </a:p>
          <a:p>
            <a:pPr>
              <a:lnSpc>
                <a:spcPct val="150000"/>
              </a:lnSpc>
              <a:buFont typeface="Wingdings" panose="05000000000000000000" pitchFamily="2" charset="2"/>
              <a:buChar char="q"/>
            </a:pPr>
            <a:r>
              <a:rPr lang="en-GB" b="1" i="1" dirty="0">
                <a:solidFill>
                  <a:schemeClr val="accent1">
                    <a:lumMod val="75000"/>
                  </a:schemeClr>
                </a:solidFill>
              </a:rPr>
              <a:t>Intellectual Dimension</a:t>
            </a:r>
          </a:p>
          <a:p>
            <a:pPr>
              <a:lnSpc>
                <a:spcPct val="150000"/>
              </a:lnSpc>
              <a:buFont typeface="Wingdings" panose="05000000000000000000" pitchFamily="2" charset="2"/>
              <a:buChar char="ü"/>
            </a:pPr>
            <a:r>
              <a:rPr lang="en-GB" dirty="0"/>
              <a:t>Maintain your curiosity and be ready to learn what is there to learn. </a:t>
            </a:r>
          </a:p>
          <a:p>
            <a:pPr>
              <a:lnSpc>
                <a:spcPct val="150000"/>
              </a:lnSpc>
              <a:buFont typeface="Wingdings" panose="05000000000000000000" pitchFamily="2" charset="2"/>
              <a:buChar char="ü"/>
            </a:pPr>
            <a:r>
              <a:rPr lang="en-GB" dirty="0"/>
              <a:t>Respond to intellectual challenges positively.</a:t>
            </a:r>
          </a:p>
          <a:p>
            <a:pPr>
              <a:lnSpc>
                <a:spcPct val="150000"/>
              </a:lnSpc>
              <a:buFont typeface="Wingdings" panose="05000000000000000000" pitchFamily="2" charset="2"/>
              <a:buChar char="q"/>
            </a:pPr>
            <a:r>
              <a:rPr lang="en-GB" b="1" i="1" dirty="0">
                <a:solidFill>
                  <a:schemeClr val="accent1">
                    <a:lumMod val="75000"/>
                  </a:schemeClr>
                </a:solidFill>
              </a:rPr>
              <a:t>Emotional Dimension </a:t>
            </a:r>
          </a:p>
          <a:p>
            <a:pPr>
              <a:lnSpc>
                <a:spcPct val="150000"/>
              </a:lnSpc>
              <a:buFont typeface="Wingdings" panose="05000000000000000000" pitchFamily="2" charset="2"/>
              <a:buChar char="ü"/>
            </a:pPr>
            <a:r>
              <a:rPr lang="en-GB" dirty="0"/>
              <a:t>Learn to understand your feelings, values and attitudes and respect them.</a:t>
            </a:r>
          </a:p>
          <a:p>
            <a:pPr>
              <a:lnSpc>
                <a:spcPct val="150000"/>
              </a:lnSpc>
              <a:buFont typeface="Wingdings" panose="05000000000000000000" pitchFamily="2" charset="2"/>
              <a:buChar char="ü"/>
            </a:pPr>
            <a:r>
              <a:rPr lang="en-GB" dirty="0"/>
              <a:t>Appreciate other people’s feelings while managing your emotions constructively.  </a:t>
            </a:r>
          </a:p>
          <a:p>
            <a:pPr>
              <a:lnSpc>
                <a:spcPct val="150000"/>
              </a:lnSpc>
              <a:buFont typeface="Wingdings" panose="05000000000000000000" pitchFamily="2" charset="2"/>
              <a:buChar char="ü"/>
            </a:pPr>
            <a:r>
              <a:rPr lang="en-GB" dirty="0"/>
              <a:t>Feel positive and enthusiastic about life in general. </a:t>
            </a:r>
          </a:p>
          <a:p>
            <a:pPr>
              <a:lnSpc>
                <a:spcPct val="150000"/>
              </a:lnSpc>
              <a:buFont typeface="Wingdings" panose="05000000000000000000" pitchFamily="2" charset="2"/>
              <a:buChar char="q"/>
            </a:pPr>
            <a:r>
              <a:rPr lang="en-GB" b="1" i="1" dirty="0">
                <a:solidFill>
                  <a:schemeClr val="accent1">
                    <a:lumMod val="75000"/>
                  </a:schemeClr>
                </a:solidFill>
              </a:rPr>
              <a:t>Social Dimension</a:t>
            </a:r>
          </a:p>
          <a:p>
            <a:pPr>
              <a:lnSpc>
                <a:spcPct val="150000"/>
              </a:lnSpc>
              <a:buFont typeface="Wingdings" panose="05000000000000000000" pitchFamily="2" charset="2"/>
              <a:buChar char="ü"/>
            </a:pPr>
            <a:r>
              <a:rPr lang="en-GB" dirty="0"/>
              <a:t>Maintain healthy relationships with other people. Show people you enjoy their company, develop friendships and care about other people and let them care about you</a:t>
            </a:r>
          </a:p>
          <a:p>
            <a:pPr>
              <a:lnSpc>
                <a:spcPct val="150000"/>
              </a:lnSpc>
              <a:buFont typeface="Wingdings" panose="05000000000000000000" pitchFamily="2" charset="2"/>
              <a:buChar char="ü"/>
            </a:pPr>
            <a:r>
              <a:rPr lang="en-GB" dirty="0"/>
              <a:t>Contribute to your community as it brings self-fulfilment</a:t>
            </a:r>
          </a:p>
        </p:txBody>
      </p:sp>
    </p:spTree>
    <p:extLst>
      <p:ext uri="{BB962C8B-B14F-4D97-AF65-F5344CB8AC3E}">
        <p14:creationId xmlns:p14="http://schemas.microsoft.com/office/powerpoint/2010/main" val="594641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9B48F3-54C8-F1EC-8FE4-8F386401E0AD}"/>
              </a:ext>
            </a:extLst>
          </p:cNvPr>
          <p:cNvSpPr>
            <a:spLocks noGrp="1"/>
          </p:cNvSpPr>
          <p:nvPr>
            <p:ph idx="1"/>
          </p:nvPr>
        </p:nvSpPr>
        <p:spPr>
          <a:xfrm>
            <a:off x="268941" y="510988"/>
            <a:ext cx="11698941" cy="6225988"/>
          </a:xfrm>
        </p:spPr>
        <p:txBody>
          <a:bodyPr numCol="2">
            <a:normAutofit lnSpcReduction="10000"/>
          </a:bodyPr>
          <a:lstStyle/>
          <a:p>
            <a:pPr>
              <a:lnSpc>
                <a:spcPct val="150000"/>
              </a:lnSpc>
              <a:buFont typeface="Wingdings" panose="05000000000000000000" pitchFamily="2" charset="2"/>
              <a:buChar char="q"/>
            </a:pPr>
            <a:r>
              <a:rPr lang="en-GB" b="1" i="1" dirty="0">
                <a:solidFill>
                  <a:schemeClr val="accent1">
                    <a:lumMod val="75000"/>
                  </a:schemeClr>
                </a:solidFill>
              </a:rPr>
              <a:t>Spiritual Dimension</a:t>
            </a:r>
          </a:p>
          <a:p>
            <a:pPr>
              <a:lnSpc>
                <a:spcPct val="150000"/>
              </a:lnSpc>
              <a:buFont typeface="Wingdings" panose="05000000000000000000" pitchFamily="2" charset="2"/>
              <a:buChar char="ü"/>
            </a:pPr>
            <a:r>
              <a:rPr lang="en-GB" dirty="0"/>
              <a:t>Find your purpose and meaning of your life either in an organized religion or without religion</a:t>
            </a:r>
          </a:p>
          <a:p>
            <a:pPr>
              <a:lnSpc>
                <a:spcPct val="150000"/>
              </a:lnSpc>
              <a:buFont typeface="Wingdings" panose="05000000000000000000" pitchFamily="2" charset="2"/>
              <a:buChar char="ü"/>
            </a:pPr>
            <a:r>
              <a:rPr lang="en-GB" dirty="0"/>
              <a:t>Participate in activities consistent with what you belief and the values you hold. </a:t>
            </a:r>
          </a:p>
          <a:p>
            <a:pPr>
              <a:lnSpc>
                <a:spcPct val="150000"/>
              </a:lnSpc>
              <a:buFont typeface="Wingdings" panose="05000000000000000000" pitchFamily="2" charset="2"/>
              <a:buChar char="q"/>
            </a:pPr>
            <a:r>
              <a:rPr lang="en-GB" b="1" i="1" dirty="0">
                <a:solidFill>
                  <a:schemeClr val="accent1">
                    <a:lumMod val="75000"/>
                  </a:schemeClr>
                </a:solidFill>
              </a:rPr>
              <a:t>Financial Dimension</a:t>
            </a:r>
          </a:p>
          <a:p>
            <a:pPr>
              <a:lnSpc>
                <a:spcPct val="150000"/>
              </a:lnSpc>
              <a:buFont typeface="Wingdings" panose="05000000000000000000" pitchFamily="2" charset="2"/>
              <a:buChar char="ü"/>
            </a:pPr>
            <a:r>
              <a:rPr lang="en-GB" dirty="0"/>
              <a:t>Be managing your resources while living within your means. Financial management will help you as you approach your retirement to cater for your healthcare and welfare needs. Financial stress may lead to mental health issues that will shorten your lifespan. </a:t>
            </a:r>
          </a:p>
          <a:p>
            <a:pPr>
              <a:lnSpc>
                <a:spcPct val="150000"/>
              </a:lnSpc>
              <a:buFont typeface="Wingdings" panose="05000000000000000000" pitchFamily="2" charset="2"/>
              <a:buChar char="q"/>
            </a:pPr>
            <a:r>
              <a:rPr lang="en-GB" b="1" i="1" dirty="0">
                <a:solidFill>
                  <a:schemeClr val="accent1">
                    <a:lumMod val="75000"/>
                  </a:schemeClr>
                </a:solidFill>
              </a:rPr>
              <a:t>Environmental Dimension</a:t>
            </a:r>
          </a:p>
          <a:p>
            <a:pPr>
              <a:lnSpc>
                <a:spcPct val="150000"/>
              </a:lnSpc>
              <a:buFont typeface="Wingdings" panose="05000000000000000000" pitchFamily="2" charset="2"/>
              <a:buChar char="ü"/>
            </a:pPr>
            <a:r>
              <a:rPr lang="en-GB" dirty="0"/>
              <a:t>Social, natural, and built environments have specific effects to individual health and wellbeing differently. Find out how these environments affect your health and wellbeing to know which ones to avoid. </a:t>
            </a:r>
          </a:p>
          <a:p>
            <a:pPr>
              <a:lnSpc>
                <a:spcPct val="150000"/>
              </a:lnSpc>
              <a:buFont typeface="Wingdings" panose="05000000000000000000" pitchFamily="2" charset="2"/>
              <a:buChar char="q"/>
            </a:pPr>
            <a:r>
              <a:rPr lang="en-GB" b="1" i="1" dirty="0">
                <a:solidFill>
                  <a:schemeClr val="accent1">
                    <a:lumMod val="75000"/>
                  </a:schemeClr>
                </a:solidFill>
              </a:rPr>
              <a:t>Physical Dimension</a:t>
            </a:r>
          </a:p>
          <a:p>
            <a:pPr>
              <a:lnSpc>
                <a:spcPct val="150000"/>
              </a:lnSpc>
              <a:buFont typeface="Wingdings" panose="05000000000000000000" pitchFamily="2" charset="2"/>
              <a:buChar char="ü"/>
            </a:pPr>
            <a:r>
              <a:rPr lang="en-GB" dirty="0"/>
              <a:t>The physical dimension pertains to the physical wellbeing of your body. Ensure you stay healthy for continued living. </a:t>
            </a:r>
          </a:p>
          <a:p>
            <a:pPr marL="0" indent="0">
              <a:lnSpc>
                <a:spcPct val="150000"/>
              </a:lnSpc>
              <a:buNone/>
            </a:pPr>
            <a:r>
              <a:rPr lang="en-GB" sz="2000" b="1" dirty="0">
                <a:solidFill>
                  <a:srgbClr val="FF0000"/>
                </a:solidFill>
              </a:rPr>
              <a:t>Note</a:t>
            </a:r>
            <a:r>
              <a:rPr lang="en-GB" dirty="0"/>
              <a:t>: The dimensions are intertwined such that one cannot be neglected. Although they do not require mutual balancing, you should ensure personal harmony with regard to what is authentic to you (</a:t>
            </a:r>
            <a:r>
              <a:rPr lang="en-GB" dirty="0" err="1"/>
              <a:t>Stoewen</a:t>
            </a:r>
            <a:r>
              <a:rPr lang="en-GB" dirty="0"/>
              <a:t>, 2017).</a:t>
            </a:r>
          </a:p>
        </p:txBody>
      </p:sp>
    </p:spTree>
    <p:extLst>
      <p:ext uri="{BB962C8B-B14F-4D97-AF65-F5344CB8AC3E}">
        <p14:creationId xmlns:p14="http://schemas.microsoft.com/office/powerpoint/2010/main" val="3340493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DF400-8A10-3173-77BE-578D73629952}"/>
              </a:ext>
            </a:extLst>
          </p:cNvPr>
          <p:cNvSpPr>
            <a:spLocks noGrp="1"/>
          </p:cNvSpPr>
          <p:nvPr>
            <p:ph type="title"/>
          </p:nvPr>
        </p:nvSpPr>
        <p:spPr>
          <a:xfrm>
            <a:off x="677334" y="147919"/>
            <a:ext cx="10497172" cy="618564"/>
          </a:xfrm>
        </p:spPr>
        <p:txBody>
          <a:bodyPr>
            <a:normAutofit fontScale="90000"/>
          </a:bodyPr>
          <a:lstStyle/>
          <a:p>
            <a:r>
              <a:rPr lang="en-GB" sz="3200" dirty="0"/>
              <a:t>Incorporating Fitness For A Healthier Lifestyle &amp; Long Life</a:t>
            </a:r>
          </a:p>
        </p:txBody>
      </p:sp>
      <p:sp>
        <p:nvSpPr>
          <p:cNvPr id="3" name="Content Placeholder 2">
            <a:extLst>
              <a:ext uri="{FF2B5EF4-FFF2-40B4-BE49-F238E27FC236}">
                <a16:creationId xmlns:a16="http://schemas.microsoft.com/office/drawing/2014/main" id="{B8990E56-3DDB-7676-8C09-F1BD6D44A92F}"/>
              </a:ext>
            </a:extLst>
          </p:cNvPr>
          <p:cNvSpPr>
            <a:spLocks noGrp="1"/>
          </p:cNvSpPr>
          <p:nvPr>
            <p:ph idx="1"/>
          </p:nvPr>
        </p:nvSpPr>
        <p:spPr>
          <a:xfrm>
            <a:off x="242047" y="820271"/>
            <a:ext cx="7960659" cy="5674658"/>
          </a:xfrm>
        </p:spPr>
        <p:txBody>
          <a:bodyPr numCol="2">
            <a:normAutofit fontScale="92500" lnSpcReduction="10000"/>
          </a:bodyPr>
          <a:lstStyle/>
          <a:p>
            <a:r>
              <a:rPr lang="en-US" dirty="0"/>
              <a:t>The fitness components are interrelated such that one exercise contributes to more than two  components of fitness. </a:t>
            </a:r>
          </a:p>
          <a:p>
            <a:r>
              <a:rPr lang="en-US" dirty="0"/>
              <a:t>Strive to achieve the health-related components because each of them is crucial to aging well. </a:t>
            </a:r>
          </a:p>
          <a:p>
            <a:pPr marL="0" indent="0">
              <a:buNone/>
            </a:pPr>
            <a:r>
              <a:rPr lang="en-US" b="1" dirty="0">
                <a:solidFill>
                  <a:srgbClr val="FF0000"/>
                </a:solidFill>
              </a:rPr>
              <a:t>Cardiovascular Exercises </a:t>
            </a:r>
          </a:p>
          <a:p>
            <a:pPr marL="0" indent="0">
              <a:buNone/>
            </a:pPr>
            <a:r>
              <a:rPr lang="en-US" dirty="0"/>
              <a:t>- They will increase your heart rate eliminating cardiovascular diseases and other heart related illnesses. The exercises you should do include; </a:t>
            </a:r>
          </a:p>
          <a:p>
            <a:pPr>
              <a:buFont typeface="Wingdings" panose="05000000000000000000" pitchFamily="2" charset="2"/>
              <a:buChar char="ü"/>
            </a:pPr>
            <a:r>
              <a:rPr lang="en-US" dirty="0"/>
              <a:t> Running</a:t>
            </a:r>
          </a:p>
          <a:p>
            <a:pPr>
              <a:buFont typeface="Wingdings" panose="05000000000000000000" pitchFamily="2" charset="2"/>
              <a:buChar char="ü"/>
            </a:pPr>
            <a:r>
              <a:rPr lang="en-US" dirty="0"/>
              <a:t>Jogging </a:t>
            </a:r>
          </a:p>
          <a:p>
            <a:pPr>
              <a:buFont typeface="Wingdings" panose="05000000000000000000" pitchFamily="2" charset="2"/>
              <a:buChar char="ü"/>
            </a:pPr>
            <a:r>
              <a:rPr lang="en-US" dirty="0"/>
              <a:t>swimming </a:t>
            </a:r>
          </a:p>
          <a:p>
            <a:pPr>
              <a:buFont typeface="Wingdings" panose="05000000000000000000" pitchFamily="2" charset="2"/>
              <a:buChar char="ü"/>
            </a:pPr>
            <a:r>
              <a:rPr lang="en-US" dirty="0"/>
              <a:t>cycling </a:t>
            </a:r>
          </a:p>
          <a:p>
            <a:pPr marL="0" indent="0">
              <a:buNone/>
            </a:pPr>
            <a:r>
              <a:rPr lang="en-US" b="1" dirty="0">
                <a:solidFill>
                  <a:srgbClr val="FF0000"/>
                </a:solidFill>
              </a:rPr>
              <a:t>Flexibility Exercises</a:t>
            </a:r>
          </a:p>
          <a:p>
            <a:pPr marL="0" indent="0">
              <a:buNone/>
            </a:pPr>
            <a:r>
              <a:rPr lang="en-US" dirty="0"/>
              <a:t>- Engage in flexibility exercises to prevent muscle and joint stiffness. Do these exercises;</a:t>
            </a:r>
          </a:p>
          <a:p>
            <a:pPr>
              <a:buFont typeface="Wingdings" panose="05000000000000000000" pitchFamily="2" charset="2"/>
              <a:buChar char="ü"/>
            </a:pPr>
            <a:r>
              <a:rPr lang="en-US" dirty="0"/>
              <a:t>Sit and reach; especially the hands reaching the toes</a:t>
            </a:r>
          </a:p>
          <a:p>
            <a:pPr>
              <a:buFont typeface="Wingdings" panose="05000000000000000000" pitchFamily="2" charset="2"/>
              <a:buChar char="ü"/>
            </a:pPr>
            <a:r>
              <a:rPr lang="en-US" dirty="0"/>
              <a:t>Shoulder Bend backwards, sideways…</a:t>
            </a:r>
          </a:p>
          <a:p>
            <a:pPr marL="0" indent="0">
              <a:buNone/>
            </a:pPr>
            <a:r>
              <a:rPr lang="en-US" b="1" dirty="0">
                <a:solidFill>
                  <a:srgbClr val="FF0000"/>
                </a:solidFill>
              </a:rPr>
              <a:t>Muscular Endurance</a:t>
            </a:r>
          </a:p>
          <a:p>
            <a:pPr marL="0" indent="0">
              <a:buNone/>
            </a:pPr>
            <a:r>
              <a:rPr lang="en-US" dirty="0"/>
              <a:t>- Enhance contractions of the muscles through muscle endurance exercises. Try these exercises;</a:t>
            </a:r>
          </a:p>
          <a:p>
            <a:pPr>
              <a:buFont typeface="Wingdings" panose="05000000000000000000" pitchFamily="2" charset="2"/>
              <a:buChar char="ü"/>
            </a:pPr>
            <a:r>
              <a:rPr lang="en-US" dirty="0"/>
              <a:t>Train with light weights to train the muscles fibers for endurance. </a:t>
            </a:r>
          </a:p>
          <a:p>
            <a:pPr marL="0" indent="0">
              <a:buNone/>
            </a:pPr>
            <a:r>
              <a:rPr lang="en-US" b="1" dirty="0">
                <a:solidFill>
                  <a:srgbClr val="FF0000"/>
                </a:solidFill>
              </a:rPr>
              <a:t>Muscular Strength </a:t>
            </a:r>
          </a:p>
          <a:p>
            <a:pPr marL="0" indent="0">
              <a:buNone/>
            </a:pPr>
            <a:r>
              <a:rPr lang="en-US" dirty="0"/>
              <a:t>- Make your body stronger by training with heavy weights. Muscle strength can help in movement during old age. </a:t>
            </a:r>
          </a:p>
          <a:p>
            <a:pPr marL="0" indent="0">
              <a:buNone/>
            </a:pPr>
            <a:r>
              <a:rPr lang="en-US" b="1" dirty="0">
                <a:solidFill>
                  <a:srgbClr val="FF0000"/>
                </a:solidFill>
              </a:rPr>
              <a:t>Body Fat Composition</a:t>
            </a:r>
          </a:p>
          <a:p>
            <a:pPr marL="0" indent="0">
              <a:buNone/>
            </a:pPr>
            <a:r>
              <a:rPr lang="en-US" dirty="0"/>
              <a:t>- Ensure your body fat stays below 17% and 24% for men and women respectively.</a:t>
            </a:r>
          </a:p>
        </p:txBody>
      </p:sp>
      <p:pic>
        <p:nvPicPr>
          <p:cNvPr id="4" name="Picture 3">
            <a:extLst>
              <a:ext uri="{FF2B5EF4-FFF2-40B4-BE49-F238E27FC236}">
                <a16:creationId xmlns:a16="http://schemas.microsoft.com/office/drawing/2014/main" id="{4E509947-C9C6-A3FE-8478-0E5ABF88BCA2}"/>
              </a:ext>
            </a:extLst>
          </p:cNvPr>
          <p:cNvPicPr>
            <a:picLocks noChangeAspect="1"/>
          </p:cNvPicPr>
          <p:nvPr/>
        </p:nvPicPr>
        <p:blipFill>
          <a:blip r:embed="rId2"/>
          <a:stretch>
            <a:fillRect/>
          </a:stretch>
        </p:blipFill>
        <p:spPr>
          <a:xfrm>
            <a:off x="8579224" y="685801"/>
            <a:ext cx="3469341" cy="5983940"/>
          </a:xfrm>
          <a:prstGeom prst="rect">
            <a:avLst/>
          </a:prstGeom>
        </p:spPr>
      </p:pic>
    </p:spTree>
    <p:extLst>
      <p:ext uri="{BB962C8B-B14F-4D97-AF65-F5344CB8AC3E}">
        <p14:creationId xmlns:p14="http://schemas.microsoft.com/office/powerpoint/2010/main" val="2592049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8CDCB-8FB9-C6C4-DB82-C63DE0ED18B0}"/>
              </a:ext>
            </a:extLst>
          </p:cNvPr>
          <p:cNvSpPr>
            <a:spLocks noGrp="1"/>
          </p:cNvSpPr>
          <p:nvPr>
            <p:ph type="title"/>
          </p:nvPr>
        </p:nvSpPr>
        <p:spPr>
          <a:xfrm>
            <a:off x="677334" y="609600"/>
            <a:ext cx="8596668" cy="573741"/>
          </a:xfrm>
        </p:spPr>
        <p:txBody>
          <a:bodyPr>
            <a:normAutofit fontScale="90000"/>
          </a:bodyPr>
          <a:lstStyle/>
          <a:p>
            <a:r>
              <a:rPr lang="en-GB" dirty="0"/>
              <a:t>Nutrition Goals</a:t>
            </a:r>
          </a:p>
        </p:txBody>
      </p:sp>
      <p:sp>
        <p:nvSpPr>
          <p:cNvPr id="3" name="Content Placeholder 2">
            <a:extLst>
              <a:ext uri="{FF2B5EF4-FFF2-40B4-BE49-F238E27FC236}">
                <a16:creationId xmlns:a16="http://schemas.microsoft.com/office/drawing/2014/main" id="{842A65C4-74D1-4418-2A4A-06FEE4462090}"/>
              </a:ext>
            </a:extLst>
          </p:cNvPr>
          <p:cNvSpPr>
            <a:spLocks noGrp="1"/>
          </p:cNvSpPr>
          <p:nvPr>
            <p:ph idx="1"/>
          </p:nvPr>
        </p:nvSpPr>
        <p:spPr>
          <a:xfrm>
            <a:off x="282388" y="1156448"/>
            <a:ext cx="11349318" cy="5392270"/>
          </a:xfrm>
        </p:spPr>
        <p:txBody>
          <a:bodyPr numCol="2"/>
          <a:lstStyle/>
          <a:p>
            <a:r>
              <a:rPr lang="en-GB" dirty="0"/>
              <a:t>Diet and health are interrelated, calling for a consideration for what is taken as nutrition.</a:t>
            </a:r>
          </a:p>
          <a:p>
            <a:r>
              <a:rPr lang="en-GB" dirty="0"/>
              <a:t>Dietary guidelines will help you in choosing your healthy food patterns.</a:t>
            </a:r>
          </a:p>
          <a:p>
            <a:r>
              <a:rPr lang="en-GB" dirty="0"/>
              <a:t>Considering how the traditional Mediterranean foods, recipes, and diet patterns have been proved to have high nutritional value, consider taking them. They include; </a:t>
            </a:r>
          </a:p>
          <a:p>
            <a:pPr>
              <a:buFont typeface="Wingdings" panose="05000000000000000000" pitchFamily="2" charset="2"/>
              <a:buChar char="ü"/>
            </a:pPr>
            <a:r>
              <a:rPr lang="en-GB" dirty="0"/>
              <a:t>Unrefined cereals,</a:t>
            </a:r>
          </a:p>
          <a:p>
            <a:pPr>
              <a:buFont typeface="Wingdings" panose="05000000000000000000" pitchFamily="2" charset="2"/>
              <a:buChar char="ü"/>
            </a:pPr>
            <a:r>
              <a:rPr lang="en-GB" dirty="0"/>
              <a:t>Unsalted nuts</a:t>
            </a:r>
          </a:p>
          <a:p>
            <a:pPr>
              <a:buFont typeface="Wingdings" panose="05000000000000000000" pitchFamily="2" charset="2"/>
              <a:buChar char="ü"/>
            </a:pPr>
            <a:r>
              <a:rPr lang="en-GB" dirty="0"/>
              <a:t>Legumes</a:t>
            </a:r>
          </a:p>
          <a:p>
            <a:pPr marL="0" indent="0">
              <a:buNone/>
            </a:pPr>
            <a:r>
              <a:rPr lang="en-GB" b="1" dirty="0">
                <a:solidFill>
                  <a:schemeClr val="accent2"/>
                </a:solidFill>
              </a:rPr>
              <a:t>General Goals</a:t>
            </a:r>
          </a:p>
          <a:p>
            <a:pPr>
              <a:buFont typeface="Wingdings" panose="05000000000000000000" pitchFamily="2" charset="2"/>
              <a:buChar char="§"/>
            </a:pPr>
            <a:r>
              <a:rPr lang="en-GB" dirty="0"/>
              <a:t>Half of your plate should contain fruits and </a:t>
            </a:r>
            <a:r>
              <a:rPr lang="en-GB" dirty="0" err="1"/>
              <a:t>vegetabes</a:t>
            </a:r>
            <a:endParaRPr lang="en-GB" dirty="0"/>
          </a:p>
          <a:p>
            <a:pPr>
              <a:buFont typeface="Wingdings" panose="05000000000000000000" pitchFamily="2" charset="2"/>
              <a:buChar char="§"/>
            </a:pPr>
            <a:r>
              <a:rPr lang="en-GB" dirty="0"/>
              <a:t>Reduce sodium in your foods. Compare the foods to know the level of sodium in them.</a:t>
            </a:r>
          </a:p>
          <a:p>
            <a:pPr>
              <a:buFont typeface="Wingdings" panose="05000000000000000000" pitchFamily="2" charset="2"/>
              <a:buChar char="§"/>
            </a:pPr>
            <a:r>
              <a:rPr lang="en-GB" dirty="0"/>
              <a:t>Fat-free milk or low-fat milk will prolong your life</a:t>
            </a:r>
          </a:p>
          <a:p>
            <a:pPr>
              <a:buFont typeface="Wingdings" panose="05000000000000000000" pitchFamily="2" charset="2"/>
              <a:buChar char="§"/>
            </a:pPr>
            <a:r>
              <a:rPr lang="en-GB" dirty="0"/>
              <a:t>Eat lean protein foods</a:t>
            </a:r>
          </a:p>
          <a:p>
            <a:pPr>
              <a:buFont typeface="Wingdings" panose="05000000000000000000" pitchFamily="2" charset="2"/>
              <a:buChar char="§"/>
            </a:pPr>
            <a:r>
              <a:rPr lang="en-GB" dirty="0"/>
              <a:t>Replace sugary drinks with water</a:t>
            </a:r>
          </a:p>
          <a:p>
            <a:pPr>
              <a:buFont typeface="Wingdings" panose="05000000000000000000" pitchFamily="2" charset="2"/>
              <a:buChar char="§"/>
            </a:pPr>
            <a:r>
              <a:rPr lang="en-GB" dirty="0"/>
              <a:t>Consume some seafood</a:t>
            </a:r>
          </a:p>
          <a:p>
            <a:pPr>
              <a:buFont typeface="Wingdings" panose="05000000000000000000" pitchFamily="2" charset="2"/>
              <a:buChar char="§"/>
            </a:pPr>
            <a:r>
              <a:rPr lang="en-GB" dirty="0"/>
              <a:t>Cut on solid fats in your diet.</a:t>
            </a:r>
          </a:p>
          <a:p>
            <a:pPr marL="0" indent="0">
              <a:buNone/>
            </a:pPr>
            <a:endParaRPr lang="en-GB" dirty="0"/>
          </a:p>
          <a:p>
            <a:pPr marL="0" indent="0">
              <a:buNone/>
            </a:pPr>
            <a:endParaRPr lang="en-GB" dirty="0"/>
          </a:p>
        </p:txBody>
      </p:sp>
      <p:graphicFrame>
        <p:nvGraphicFramePr>
          <p:cNvPr id="4" name="Table 4">
            <a:extLst>
              <a:ext uri="{FF2B5EF4-FFF2-40B4-BE49-F238E27FC236}">
                <a16:creationId xmlns:a16="http://schemas.microsoft.com/office/drawing/2014/main" id="{F85209CD-467B-80FA-2A72-C067DF3FB2A7}"/>
              </a:ext>
            </a:extLst>
          </p:cNvPr>
          <p:cNvGraphicFramePr>
            <a:graphicFrameLocks noGrp="1"/>
          </p:cNvGraphicFramePr>
          <p:nvPr>
            <p:extLst>
              <p:ext uri="{D42A27DB-BD31-4B8C-83A1-F6EECF244321}">
                <p14:modId xmlns:p14="http://schemas.microsoft.com/office/powerpoint/2010/main" val="3185643081"/>
              </p:ext>
            </p:extLst>
          </p:nvPr>
        </p:nvGraphicFramePr>
        <p:xfrm>
          <a:off x="6051176" y="3536576"/>
          <a:ext cx="5368877" cy="3119720"/>
        </p:xfrm>
        <a:graphic>
          <a:graphicData uri="http://schemas.openxmlformats.org/drawingml/2006/table">
            <a:tbl>
              <a:tblPr firstRow="1" bandRow="1">
                <a:tableStyleId>{5C22544A-7EE6-4342-B048-85BDC9FD1C3A}</a:tableStyleId>
              </a:tblPr>
              <a:tblGrid>
                <a:gridCol w="2349818">
                  <a:extLst>
                    <a:ext uri="{9D8B030D-6E8A-4147-A177-3AD203B41FA5}">
                      <a16:colId xmlns:a16="http://schemas.microsoft.com/office/drawing/2014/main" val="1396329911"/>
                    </a:ext>
                  </a:extLst>
                </a:gridCol>
                <a:gridCol w="3019059">
                  <a:extLst>
                    <a:ext uri="{9D8B030D-6E8A-4147-A177-3AD203B41FA5}">
                      <a16:colId xmlns:a16="http://schemas.microsoft.com/office/drawing/2014/main" val="593949798"/>
                    </a:ext>
                  </a:extLst>
                </a:gridCol>
              </a:tblGrid>
              <a:tr h="664860">
                <a:tc>
                  <a:txBody>
                    <a:bodyPr/>
                    <a:lstStyle/>
                    <a:p>
                      <a:r>
                        <a:rPr lang="en-GB" sz="2000" i="1" dirty="0">
                          <a:solidFill>
                            <a:schemeClr val="tx1"/>
                          </a:solidFill>
                        </a:rPr>
                        <a:t>Diet</a:t>
                      </a:r>
                    </a:p>
                  </a:txBody>
                  <a:tcPr/>
                </a:tc>
                <a:tc>
                  <a:txBody>
                    <a:bodyPr/>
                    <a:lstStyle/>
                    <a:p>
                      <a:r>
                        <a:rPr lang="en-GB" sz="2000" i="1" dirty="0">
                          <a:solidFill>
                            <a:schemeClr val="tx1"/>
                          </a:solidFill>
                        </a:rPr>
                        <a:t>Restraints </a:t>
                      </a:r>
                    </a:p>
                  </a:txBody>
                  <a:tcPr/>
                </a:tc>
                <a:extLst>
                  <a:ext uri="{0D108BD9-81ED-4DB2-BD59-A6C34878D82A}">
                    <a16:rowId xmlns:a16="http://schemas.microsoft.com/office/drawing/2014/main" val="2356807642"/>
                  </a:ext>
                </a:extLst>
              </a:tr>
              <a:tr h="613715">
                <a:tc>
                  <a:txBody>
                    <a:bodyPr/>
                    <a:lstStyle/>
                    <a:p>
                      <a:r>
                        <a:rPr lang="en-GB" dirty="0"/>
                        <a:t>Total Fats</a:t>
                      </a:r>
                    </a:p>
                  </a:txBody>
                  <a:tcPr/>
                </a:tc>
                <a:tc>
                  <a:txBody>
                    <a:bodyPr/>
                    <a:lstStyle/>
                    <a:p>
                      <a:r>
                        <a:rPr lang="en-GB" dirty="0"/>
                        <a:t>20-35%</a:t>
                      </a:r>
                    </a:p>
                  </a:txBody>
                  <a:tcPr/>
                </a:tc>
                <a:extLst>
                  <a:ext uri="{0D108BD9-81ED-4DB2-BD59-A6C34878D82A}">
                    <a16:rowId xmlns:a16="http://schemas.microsoft.com/office/drawing/2014/main" val="3808702880"/>
                  </a:ext>
                </a:extLst>
              </a:tr>
              <a:tr h="613715">
                <a:tc>
                  <a:txBody>
                    <a:bodyPr/>
                    <a:lstStyle/>
                    <a:p>
                      <a:r>
                        <a:rPr lang="en-GB" dirty="0"/>
                        <a:t>Total Carbohydrates</a:t>
                      </a:r>
                    </a:p>
                  </a:txBody>
                  <a:tcPr/>
                </a:tc>
                <a:tc>
                  <a:txBody>
                    <a:bodyPr/>
                    <a:lstStyle/>
                    <a:p>
                      <a:r>
                        <a:rPr lang="en-GB" dirty="0"/>
                        <a:t>50-75%</a:t>
                      </a:r>
                    </a:p>
                  </a:txBody>
                  <a:tcPr/>
                </a:tc>
                <a:extLst>
                  <a:ext uri="{0D108BD9-81ED-4DB2-BD59-A6C34878D82A}">
                    <a16:rowId xmlns:a16="http://schemas.microsoft.com/office/drawing/2014/main" val="3766870948"/>
                  </a:ext>
                </a:extLst>
              </a:tr>
              <a:tr h="613715">
                <a:tc>
                  <a:txBody>
                    <a:bodyPr/>
                    <a:lstStyle/>
                    <a:p>
                      <a:r>
                        <a:rPr lang="en-GB" dirty="0"/>
                        <a:t>Cholesterol </a:t>
                      </a:r>
                    </a:p>
                  </a:txBody>
                  <a:tcPr/>
                </a:tc>
                <a:tc>
                  <a:txBody>
                    <a:bodyPr/>
                    <a:lstStyle/>
                    <a:p>
                      <a:r>
                        <a:rPr lang="en-GB" dirty="0"/>
                        <a:t>  Less or equal to 300</a:t>
                      </a:r>
                    </a:p>
                  </a:txBody>
                  <a:tcPr/>
                </a:tc>
                <a:extLst>
                  <a:ext uri="{0D108BD9-81ED-4DB2-BD59-A6C34878D82A}">
                    <a16:rowId xmlns:a16="http://schemas.microsoft.com/office/drawing/2014/main" val="1996525563"/>
                  </a:ext>
                </a:extLst>
              </a:tr>
              <a:tr h="613715">
                <a:tc>
                  <a:txBody>
                    <a:bodyPr/>
                    <a:lstStyle/>
                    <a:p>
                      <a:r>
                        <a:rPr lang="en-GB" sz="1800" b="0" i="0" kern="1200" dirty="0">
                          <a:solidFill>
                            <a:schemeClr val="dk1"/>
                          </a:solidFill>
                          <a:effectLst/>
                          <a:latin typeface="+mn-lt"/>
                          <a:ea typeface="+mn-ea"/>
                          <a:cs typeface="+mn-cs"/>
                        </a:rPr>
                        <a:t>MUFAs</a:t>
                      </a:r>
                      <a:endParaRPr lang="en-GB" dirty="0"/>
                    </a:p>
                  </a:txBody>
                  <a:tcPr/>
                </a:tc>
                <a:tc>
                  <a:txBody>
                    <a:bodyPr/>
                    <a:lstStyle/>
                    <a:p>
                      <a:r>
                        <a:rPr lang="en-GB" dirty="0"/>
                        <a:t>15-20%</a:t>
                      </a:r>
                    </a:p>
                  </a:txBody>
                  <a:tcPr/>
                </a:tc>
                <a:extLst>
                  <a:ext uri="{0D108BD9-81ED-4DB2-BD59-A6C34878D82A}">
                    <a16:rowId xmlns:a16="http://schemas.microsoft.com/office/drawing/2014/main" val="1241592316"/>
                  </a:ext>
                </a:extLst>
              </a:tr>
            </a:tbl>
          </a:graphicData>
        </a:graphic>
      </p:graphicFrame>
    </p:spTree>
    <p:extLst>
      <p:ext uri="{BB962C8B-B14F-4D97-AF65-F5344CB8AC3E}">
        <p14:creationId xmlns:p14="http://schemas.microsoft.com/office/powerpoint/2010/main" val="40060906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F4581-A748-5A71-07BB-99B2510F9447}"/>
              </a:ext>
            </a:extLst>
          </p:cNvPr>
          <p:cNvSpPr>
            <a:spLocks noGrp="1"/>
          </p:cNvSpPr>
          <p:nvPr>
            <p:ph type="title"/>
          </p:nvPr>
        </p:nvSpPr>
        <p:spPr>
          <a:xfrm>
            <a:off x="677334" y="609600"/>
            <a:ext cx="8596668" cy="640976"/>
          </a:xfrm>
        </p:spPr>
        <p:txBody>
          <a:bodyPr/>
          <a:lstStyle/>
          <a:p>
            <a:r>
              <a:rPr lang="en-GB" dirty="0"/>
              <a:t>Physical Activity Guidelines</a:t>
            </a:r>
          </a:p>
        </p:txBody>
      </p:sp>
      <p:sp>
        <p:nvSpPr>
          <p:cNvPr id="3" name="Content Placeholder 2">
            <a:extLst>
              <a:ext uri="{FF2B5EF4-FFF2-40B4-BE49-F238E27FC236}">
                <a16:creationId xmlns:a16="http://schemas.microsoft.com/office/drawing/2014/main" id="{988423A7-DA99-44B5-4FA9-466F2FA3253C}"/>
              </a:ext>
            </a:extLst>
          </p:cNvPr>
          <p:cNvSpPr>
            <a:spLocks noGrp="1"/>
          </p:cNvSpPr>
          <p:nvPr>
            <p:ph idx="1"/>
          </p:nvPr>
        </p:nvSpPr>
        <p:spPr>
          <a:xfrm>
            <a:off x="677334" y="1506070"/>
            <a:ext cx="10120654" cy="4921623"/>
          </a:xfrm>
        </p:spPr>
        <p:txBody>
          <a:bodyPr numCol="2">
            <a:normAutofit fontScale="85000" lnSpcReduction="10000"/>
          </a:bodyPr>
          <a:lstStyle/>
          <a:p>
            <a:pPr>
              <a:lnSpc>
                <a:spcPct val="150000"/>
              </a:lnSpc>
              <a:buFont typeface="Wingdings" panose="05000000000000000000" pitchFamily="2" charset="2"/>
              <a:buChar char="q"/>
            </a:pPr>
            <a:r>
              <a:rPr lang="en-US" dirty="0"/>
              <a:t>Engage in lifelong exercises to keep yourself active and have fun. </a:t>
            </a:r>
          </a:p>
          <a:p>
            <a:pPr>
              <a:lnSpc>
                <a:spcPct val="150000"/>
              </a:lnSpc>
              <a:buFont typeface="Wingdings" panose="05000000000000000000" pitchFamily="2" charset="2"/>
              <a:buChar char="q"/>
            </a:pPr>
            <a:r>
              <a:rPr lang="en-US" dirty="0"/>
              <a:t>Try mountain climbing, golfing, jogging, running for at least 3 days a week to keep your muscles active.</a:t>
            </a:r>
          </a:p>
          <a:p>
            <a:pPr>
              <a:lnSpc>
                <a:spcPct val="150000"/>
              </a:lnSpc>
              <a:buFont typeface="Wingdings" panose="05000000000000000000" pitchFamily="2" charset="2"/>
              <a:buChar char="q"/>
            </a:pPr>
            <a:r>
              <a:rPr lang="en-US" dirty="0"/>
              <a:t>Given your younger active self, you can surpass the standard dedicated time of 150 to 300 minutes of moderate physical activity and 75-150 minutes of vigorous activity that will get your heart racing (WHO).</a:t>
            </a:r>
          </a:p>
          <a:p>
            <a:pPr>
              <a:lnSpc>
                <a:spcPct val="150000"/>
              </a:lnSpc>
              <a:buFont typeface="Wingdings" panose="05000000000000000000" pitchFamily="2" charset="2"/>
              <a:buChar char="q"/>
            </a:pPr>
            <a:r>
              <a:rPr lang="en-US" dirty="0"/>
              <a:t>For adults, they should ensure they achieve the physical recommendation from WHO. </a:t>
            </a:r>
          </a:p>
          <a:p>
            <a:pPr>
              <a:lnSpc>
                <a:spcPct val="150000"/>
              </a:lnSpc>
              <a:buFont typeface="Wingdings" panose="05000000000000000000" pitchFamily="2" charset="2"/>
              <a:buChar char="q"/>
            </a:pPr>
            <a:r>
              <a:rPr lang="en-US" dirty="0"/>
              <a:t>Also engage in; </a:t>
            </a:r>
          </a:p>
          <a:p>
            <a:pPr>
              <a:lnSpc>
                <a:spcPct val="150000"/>
              </a:lnSpc>
              <a:buFont typeface="Wingdings" panose="05000000000000000000" pitchFamily="2" charset="2"/>
              <a:buChar char="ü"/>
            </a:pPr>
            <a:r>
              <a:rPr lang="en-US" dirty="0"/>
              <a:t>Mowing the lawn</a:t>
            </a:r>
          </a:p>
          <a:p>
            <a:pPr>
              <a:lnSpc>
                <a:spcPct val="150000"/>
              </a:lnSpc>
              <a:buFont typeface="Wingdings" panose="05000000000000000000" pitchFamily="2" charset="2"/>
              <a:buChar char="ü"/>
            </a:pPr>
            <a:r>
              <a:rPr lang="en-US" dirty="0"/>
              <a:t>Playing tennis doubles</a:t>
            </a:r>
          </a:p>
          <a:p>
            <a:pPr>
              <a:lnSpc>
                <a:spcPct val="150000"/>
              </a:lnSpc>
              <a:buFont typeface="Wingdings" panose="05000000000000000000" pitchFamily="2" charset="2"/>
              <a:buChar char="ü"/>
            </a:pPr>
            <a:r>
              <a:rPr lang="en-US" dirty="0"/>
              <a:t>Vigor- hiking, jogging, soccer</a:t>
            </a:r>
          </a:p>
          <a:p>
            <a:pPr marL="0" indent="0">
              <a:lnSpc>
                <a:spcPct val="150000"/>
              </a:lnSpc>
              <a:buNone/>
            </a:pPr>
            <a:r>
              <a:rPr lang="en-US" b="1" i="1" dirty="0">
                <a:solidFill>
                  <a:schemeClr val="accent2"/>
                </a:solidFill>
              </a:rPr>
              <a:t>Increase More Movement:</a:t>
            </a:r>
          </a:p>
          <a:p>
            <a:pPr>
              <a:lnSpc>
                <a:spcPct val="150000"/>
              </a:lnSpc>
              <a:buFont typeface="Wingdings" panose="05000000000000000000" pitchFamily="2" charset="2"/>
              <a:buChar char="ü"/>
            </a:pPr>
            <a:r>
              <a:rPr lang="en-US" dirty="0"/>
              <a:t>Brisk walk</a:t>
            </a:r>
          </a:p>
          <a:p>
            <a:pPr>
              <a:lnSpc>
                <a:spcPct val="150000"/>
              </a:lnSpc>
              <a:buFont typeface="Wingdings" panose="05000000000000000000" pitchFamily="2" charset="2"/>
              <a:buChar char="ü"/>
            </a:pPr>
            <a:r>
              <a:rPr lang="en-US" dirty="0"/>
              <a:t>Walk on the treadmill</a:t>
            </a:r>
          </a:p>
          <a:p>
            <a:pPr>
              <a:lnSpc>
                <a:spcPct val="150000"/>
              </a:lnSpc>
              <a:buFont typeface="Wingdings" panose="05000000000000000000" pitchFamily="2" charset="2"/>
              <a:buChar char="ü"/>
            </a:pPr>
            <a:r>
              <a:rPr lang="en-US" dirty="0"/>
              <a:t>Practice yoga flow</a:t>
            </a:r>
          </a:p>
          <a:p>
            <a:pPr>
              <a:lnSpc>
                <a:spcPct val="150000"/>
              </a:lnSpc>
              <a:buFont typeface="Wingdings" panose="05000000000000000000" pitchFamily="2" charset="2"/>
              <a:buChar char="ü"/>
            </a:pPr>
            <a:r>
              <a:rPr lang="en-US" dirty="0"/>
              <a:t>Do a three-minute body-weight exercise creating a sequence</a:t>
            </a:r>
          </a:p>
          <a:p>
            <a:pPr>
              <a:lnSpc>
                <a:spcPct val="150000"/>
              </a:lnSpc>
              <a:buFont typeface="Wingdings" panose="05000000000000000000" pitchFamily="2" charset="2"/>
              <a:buChar char="ü"/>
            </a:pPr>
            <a:r>
              <a:rPr lang="en-US" dirty="0"/>
              <a:t>Dance to songs</a:t>
            </a:r>
          </a:p>
          <a:p>
            <a:pPr marL="0" indent="0">
              <a:lnSpc>
                <a:spcPct val="150000"/>
              </a:lnSpc>
              <a:buNone/>
            </a:pPr>
            <a:endParaRPr lang="en-US" dirty="0"/>
          </a:p>
        </p:txBody>
      </p:sp>
    </p:spTree>
    <p:extLst>
      <p:ext uri="{BB962C8B-B14F-4D97-AF65-F5344CB8AC3E}">
        <p14:creationId xmlns:p14="http://schemas.microsoft.com/office/powerpoint/2010/main" val="36620072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4C854-4D7C-4109-FE13-AEB52FF01811}"/>
              </a:ext>
            </a:extLst>
          </p:cNvPr>
          <p:cNvSpPr>
            <a:spLocks noGrp="1"/>
          </p:cNvSpPr>
          <p:nvPr>
            <p:ph type="title"/>
          </p:nvPr>
        </p:nvSpPr>
        <p:spPr>
          <a:xfrm>
            <a:off x="677334" y="609600"/>
            <a:ext cx="8596668" cy="681318"/>
          </a:xfrm>
        </p:spPr>
        <p:txBody>
          <a:bodyPr/>
          <a:lstStyle/>
          <a:p>
            <a:r>
              <a:rPr lang="en-GB" dirty="0"/>
              <a:t>Sleep and Rest for a Long Life</a:t>
            </a:r>
          </a:p>
        </p:txBody>
      </p:sp>
      <p:sp>
        <p:nvSpPr>
          <p:cNvPr id="3" name="Content Placeholder 2">
            <a:extLst>
              <a:ext uri="{FF2B5EF4-FFF2-40B4-BE49-F238E27FC236}">
                <a16:creationId xmlns:a16="http://schemas.microsoft.com/office/drawing/2014/main" id="{11E5423B-984F-A22F-C83C-658798C1C589}"/>
              </a:ext>
            </a:extLst>
          </p:cNvPr>
          <p:cNvSpPr>
            <a:spLocks noGrp="1"/>
          </p:cNvSpPr>
          <p:nvPr>
            <p:ph idx="1"/>
          </p:nvPr>
        </p:nvSpPr>
        <p:spPr>
          <a:xfrm>
            <a:off x="677334" y="1640541"/>
            <a:ext cx="8596668" cy="4400821"/>
          </a:xfrm>
        </p:spPr>
        <p:txBody>
          <a:bodyPr>
            <a:normAutofit fontScale="77500" lnSpcReduction="20000"/>
          </a:bodyPr>
          <a:lstStyle/>
          <a:p>
            <a:pPr>
              <a:lnSpc>
                <a:spcPct val="200000"/>
              </a:lnSpc>
            </a:pPr>
            <a:r>
              <a:rPr lang="en-GB" dirty="0"/>
              <a:t>Sleep promotes rest and alertness. </a:t>
            </a:r>
          </a:p>
          <a:p>
            <a:pPr>
              <a:lnSpc>
                <a:spcPct val="200000"/>
              </a:lnSpc>
            </a:pPr>
            <a:r>
              <a:rPr lang="en-GB" dirty="0"/>
              <a:t>A normal sleeping pattern consists on 7-8 hours </a:t>
            </a:r>
          </a:p>
          <a:p>
            <a:pPr>
              <a:lnSpc>
                <a:spcPct val="200000"/>
              </a:lnSpc>
            </a:pPr>
            <a:r>
              <a:rPr lang="en-GB" dirty="0"/>
              <a:t>According to The Chinese Longitudinal Healthy Longevity Survey done in 2005, China has the highest elderly population and the contributing factor is good sleep. </a:t>
            </a:r>
          </a:p>
          <a:p>
            <a:pPr>
              <a:lnSpc>
                <a:spcPct val="200000"/>
              </a:lnSpc>
            </a:pPr>
            <a:r>
              <a:rPr lang="en-GB" dirty="0"/>
              <a:t>When studied, most stated that they slept for at least 7.5 hours including naps (Zeng, 2012).</a:t>
            </a:r>
          </a:p>
          <a:p>
            <a:pPr>
              <a:lnSpc>
                <a:spcPct val="200000"/>
              </a:lnSpc>
            </a:pPr>
            <a:r>
              <a:rPr lang="en-GB" dirty="0"/>
              <a:t> Ensure you get enough sleep because it will help your physical and mental  health as </a:t>
            </a:r>
            <a:r>
              <a:rPr lang="en-GB" dirty="0" err="1"/>
              <a:t>Mazzotti</a:t>
            </a:r>
            <a:r>
              <a:rPr lang="en-GB" dirty="0"/>
              <a:t> </a:t>
            </a:r>
            <a:r>
              <a:rPr lang="en-GB" i="1" dirty="0"/>
              <a:t>et al. </a:t>
            </a:r>
            <a:r>
              <a:rPr lang="en-GB" dirty="0"/>
              <a:t>(2014) report in their study. </a:t>
            </a:r>
          </a:p>
          <a:p>
            <a:pPr>
              <a:lnSpc>
                <a:spcPct val="200000"/>
              </a:lnSpc>
            </a:pPr>
            <a:r>
              <a:rPr lang="en-GB" dirty="0"/>
              <a:t>Understand your sleep patterns and consult if possible to ensure you are having normal patterns </a:t>
            </a:r>
          </a:p>
          <a:p>
            <a:pPr>
              <a:lnSpc>
                <a:spcPct val="200000"/>
              </a:lnSpc>
            </a:pPr>
            <a:endParaRPr lang="en-GB" dirty="0"/>
          </a:p>
        </p:txBody>
      </p:sp>
    </p:spTree>
    <p:extLst>
      <p:ext uri="{BB962C8B-B14F-4D97-AF65-F5344CB8AC3E}">
        <p14:creationId xmlns:p14="http://schemas.microsoft.com/office/powerpoint/2010/main" val="212581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7464A-8A3E-E10A-E27E-C4B87F3CDA74}"/>
              </a:ext>
            </a:extLst>
          </p:cNvPr>
          <p:cNvSpPr>
            <a:spLocks noGrp="1"/>
          </p:cNvSpPr>
          <p:nvPr>
            <p:ph type="title"/>
          </p:nvPr>
        </p:nvSpPr>
        <p:spPr/>
        <p:txBody>
          <a:bodyPr/>
          <a:lstStyle/>
          <a:p>
            <a:r>
              <a:rPr lang="en-GB" dirty="0"/>
              <a:t>Healthy Habits: Dos and Don’ts </a:t>
            </a:r>
          </a:p>
        </p:txBody>
      </p:sp>
      <p:sp>
        <p:nvSpPr>
          <p:cNvPr id="3" name="Content Placeholder 2">
            <a:extLst>
              <a:ext uri="{FF2B5EF4-FFF2-40B4-BE49-F238E27FC236}">
                <a16:creationId xmlns:a16="http://schemas.microsoft.com/office/drawing/2014/main" id="{2DCF959A-B80B-C344-F09C-6D82D46033BB}"/>
              </a:ext>
            </a:extLst>
          </p:cNvPr>
          <p:cNvSpPr>
            <a:spLocks noGrp="1"/>
          </p:cNvSpPr>
          <p:nvPr>
            <p:ph idx="1"/>
          </p:nvPr>
        </p:nvSpPr>
        <p:spPr>
          <a:xfrm>
            <a:off x="215153" y="1748118"/>
            <a:ext cx="11214847" cy="4840941"/>
          </a:xfrm>
        </p:spPr>
        <p:txBody>
          <a:bodyPr/>
          <a:lstStyle/>
          <a:p>
            <a:r>
              <a:rPr lang="en-GB" dirty="0"/>
              <a:t>Do not smoke. It will affect your respiratory system and cause early death from some pulmonary diseases. According to </a:t>
            </a:r>
            <a:r>
              <a:rPr lang="en-GB" dirty="0" err="1"/>
              <a:t>Balbi</a:t>
            </a:r>
            <a:r>
              <a:rPr lang="en-GB" dirty="0"/>
              <a:t> et al. (2010), smoking is a causative agent in parenchymal lung disorders, which are likely to cause early death. </a:t>
            </a:r>
          </a:p>
          <a:p>
            <a:r>
              <a:rPr lang="en-GB" dirty="0"/>
              <a:t>Monitor your weight and stay within a healthy weight. An unhealthy weight will contribute to noncommunicable diseases like diabetes and obesity (Barnes, 2011). </a:t>
            </a:r>
          </a:p>
          <a:p>
            <a:r>
              <a:rPr lang="en-GB" dirty="0"/>
              <a:t>Get moving as being still will lower your life span. Have an active lifestyle and maintain the energy.</a:t>
            </a:r>
          </a:p>
          <a:p>
            <a:r>
              <a:rPr lang="en-GB" dirty="0"/>
              <a:t>Monitor your nutrition through the food choices you make. Avoid fatty foods as they have cholesterol which will clog your heart. At the same time, too much carbohydrates will lead to an unhealthy weight and lead to the simple link; obesity (Leitner </a:t>
            </a:r>
            <a:r>
              <a:rPr lang="en-GB" i="1" dirty="0"/>
              <a:t>et al</a:t>
            </a:r>
            <a:r>
              <a:rPr lang="en-GB" dirty="0"/>
              <a:t>., 2017)</a:t>
            </a:r>
          </a:p>
          <a:p>
            <a:r>
              <a:rPr lang="en-GB" dirty="0"/>
              <a:t> Ensure you get enough sleep and eat a balanced diet.</a:t>
            </a:r>
          </a:p>
          <a:p>
            <a:r>
              <a:rPr lang="en-GB" dirty="0"/>
              <a:t>Incorporate fitness for a healthier lifestyle &amp; long life</a:t>
            </a:r>
          </a:p>
        </p:txBody>
      </p:sp>
    </p:spTree>
    <p:extLst>
      <p:ext uri="{BB962C8B-B14F-4D97-AF65-F5344CB8AC3E}">
        <p14:creationId xmlns:p14="http://schemas.microsoft.com/office/powerpoint/2010/main" val="315918262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0</TotalTime>
  <Words>1568</Words>
  <Application>Microsoft Office PowerPoint</Application>
  <PresentationFormat>Widescreen</PresentationFormat>
  <Paragraphs>113</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Berlin Sans FB Demi</vt:lpstr>
      <vt:lpstr>Roboto</vt:lpstr>
      <vt:lpstr>Trebuchet MS</vt:lpstr>
      <vt:lpstr>Wingdings</vt:lpstr>
      <vt:lpstr>Wingdings 3</vt:lpstr>
      <vt:lpstr>Facet</vt:lpstr>
      <vt:lpstr>How to Live to be 100</vt:lpstr>
      <vt:lpstr>Overview</vt:lpstr>
      <vt:lpstr>Taking Care of Individual Wellness</vt:lpstr>
      <vt:lpstr>PowerPoint Presentation</vt:lpstr>
      <vt:lpstr>Incorporating Fitness For A Healthier Lifestyle &amp; Long Life</vt:lpstr>
      <vt:lpstr>Nutrition Goals</vt:lpstr>
      <vt:lpstr>Physical Activity Guidelines</vt:lpstr>
      <vt:lpstr>Sleep and Rest for a Long Life</vt:lpstr>
      <vt:lpstr>Healthy Habits: Dos and Don’ts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2022-10-17T11:20:23Z</dcterms:created>
  <dcterms:modified xsi:type="dcterms:W3CDTF">2022-10-17T11:20:31Z</dcterms:modified>
</cp:coreProperties>
</file>